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73" r:id="rId2"/>
    <p:sldId id="274" r:id="rId3"/>
    <p:sldId id="291" r:id="rId4"/>
    <p:sldId id="288" r:id="rId5"/>
    <p:sldId id="277" r:id="rId6"/>
    <p:sldId id="278" r:id="rId7"/>
    <p:sldId id="295" r:id="rId8"/>
    <p:sldId id="296" r:id="rId9"/>
    <p:sldId id="287" r:id="rId10"/>
    <p:sldId id="265" r:id="rId11"/>
    <p:sldId id="268" r:id="rId12"/>
    <p:sldId id="266" r:id="rId13"/>
    <p:sldId id="270" r:id="rId14"/>
    <p:sldId id="280" r:id="rId15"/>
  </p:sldIdLst>
  <p:sldSz cx="9144000" cy="6858000" type="screen4x3"/>
  <p:notesSz cx="6669088" cy="97758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96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063158-CDDB-40BD-A04E-F8A107B52143}" type="datetimeFigureOut">
              <a:rPr lang="en-ZA" smtClean="0"/>
              <a:t>2016/12/08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31ECE-C5E4-4A50-ABF1-C7806F94318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15075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12A33-F225-CE49-8EC2-4D3072FAF33B}" type="datetimeFigureOut">
              <a:rPr lang="en-US" smtClean="0"/>
              <a:t>12/8/2016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3425"/>
            <a:ext cx="4884738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43517"/>
            <a:ext cx="5335270" cy="43991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23D16-0A71-E84B-B11F-AB8D6CB2F9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039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1F7490-5D87-43A0-91CE-211CFEF507AF}" type="slidenum">
              <a:rPr lang="en-ZA" smtClean="0"/>
              <a:pPr>
                <a:defRPr/>
              </a:pPr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60056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EA7E8-6113-462F-828C-F893B35268D4}" type="datetimeFigureOut">
              <a:rPr lang="en-US" smtClean="0"/>
              <a:pPr/>
              <a:t>12/8/2016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E6139-731C-4444-B1D2-4FAA6C17C16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SLIDE THEM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8382000" cy="3962400"/>
          </a:xfrm>
        </p:spPr>
        <p:txBody>
          <a:bodyPr rtlCol="0"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ZA" sz="4000" b="1" i="1" dirty="0" smtClean="0"/>
              <a:t> </a:t>
            </a:r>
            <a:br>
              <a:rPr lang="en-ZA" sz="4000" b="1" i="1" dirty="0" smtClean="0"/>
            </a:br>
            <a:r>
              <a:rPr lang="en-ZA" sz="4000" b="1" i="1" dirty="0" smtClean="0"/>
              <a:t>Information sharing session: Career Development Services and Open Learning</a:t>
            </a:r>
            <a:br>
              <a:rPr lang="en-ZA" sz="4000" b="1" i="1" dirty="0" smtClean="0"/>
            </a:br>
            <a:r>
              <a:rPr lang="en-ZA" sz="4000" b="1" i="1" dirty="0" smtClean="0"/>
              <a:t>CET Programmes</a:t>
            </a:r>
            <a:br>
              <a:rPr lang="en-ZA" sz="4000" b="1" i="1" dirty="0" smtClean="0"/>
            </a:br>
            <a:r>
              <a:rPr lang="en-ZA" sz="4000" b="1" i="1" dirty="0" smtClean="0"/>
              <a:t>GETC, </a:t>
            </a:r>
            <a:r>
              <a:rPr lang="en-US" sz="3600" b="1" i="1" dirty="0" smtClean="0"/>
              <a:t>Senior Certificate and National </a:t>
            </a:r>
            <a:r>
              <a:rPr lang="en-US" sz="3600" b="1" i="1" dirty="0"/>
              <a:t>Senior Certificate for Adults</a:t>
            </a:r>
            <a:br>
              <a:rPr lang="en-US" sz="3600" b="1" i="1" dirty="0"/>
            </a:br>
            <a:r>
              <a:rPr lang="en-US" sz="3600" b="1" i="1" dirty="0"/>
              <a:t/>
            </a:r>
            <a:br>
              <a:rPr lang="en-US" sz="3600" b="1" i="1" dirty="0"/>
            </a:br>
            <a:r>
              <a:rPr lang="en-US" sz="3600" b="1" dirty="0"/>
              <a:t> </a:t>
            </a:r>
            <a:r>
              <a:rPr lang="en-US" sz="3600" b="1" dirty="0" smtClean="0"/>
              <a:t>29 October 2015 </a:t>
            </a:r>
            <a:br>
              <a:rPr lang="en-US" sz="3600" b="1" dirty="0" smtClean="0"/>
            </a:br>
            <a:r>
              <a:rPr lang="en-US" sz="5300" dirty="0" smtClean="0"/>
              <a:t/>
            </a:r>
            <a:br>
              <a:rPr lang="en-US" sz="5300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6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229600" cy="40011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2000" b="1" dirty="0" smtClean="0"/>
              <a:t>SUITABILITY OF THE SENIOR CERTIFICATE FOR ADULTS</a:t>
            </a:r>
            <a:endParaRPr lang="en-US" sz="2000" dirty="0"/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577850" y="142875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lvl="2" indent="-368300" algn="ctr"/>
            <a:endParaRPr lang="en-ZA" sz="2400" b="1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457200" y="914400"/>
            <a:ext cx="8229600" cy="3637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ZA" sz="2400" b="1" dirty="0" smtClean="0">
                <a:latin typeface="Arial Narrow" pitchFamily="34" charset="0"/>
              </a:rPr>
              <a:t>Suitability </a:t>
            </a:r>
            <a:r>
              <a:rPr lang="en-ZA" sz="2400" b="1" dirty="0">
                <a:latin typeface="Arial Narrow" pitchFamily="34" charset="0"/>
              </a:rPr>
              <a:t>of the  SC as an alternative qualification for </a:t>
            </a:r>
            <a:r>
              <a:rPr lang="en-ZA" sz="2400" b="1" dirty="0" smtClean="0">
                <a:latin typeface="Arial Narrow" pitchFamily="34" charset="0"/>
              </a:rPr>
              <a:t>adults</a:t>
            </a:r>
            <a:endParaRPr lang="en-ZA" sz="2400" dirty="0" smtClean="0">
              <a:latin typeface="Arial Narrow" pitchFamily="34" charset="0"/>
            </a:endParaRPr>
          </a:p>
          <a:p>
            <a:pPr marL="800100" lvl="1" indent="-342900">
              <a:lnSpc>
                <a:spcPct val="120000"/>
              </a:lnSpc>
              <a:buSzPct val="100000"/>
              <a:buFont typeface="Arial"/>
              <a:buChar char="•"/>
              <a:defRPr/>
            </a:pPr>
            <a:r>
              <a:rPr lang="en-ZA" sz="2400" dirty="0" smtClean="0">
                <a:latin typeface="Arial Narrow" pitchFamily="34" charset="0"/>
              </a:rPr>
              <a:t>Registered </a:t>
            </a:r>
            <a:r>
              <a:rPr lang="en-ZA" sz="2400" dirty="0">
                <a:latin typeface="Arial Narrow" pitchFamily="34" charset="0"/>
              </a:rPr>
              <a:t>on the NQF as a  Level 4 </a:t>
            </a:r>
            <a:r>
              <a:rPr lang="en-ZA" sz="2400" dirty="0" smtClean="0">
                <a:latin typeface="Arial Narrow" pitchFamily="34" charset="0"/>
              </a:rPr>
              <a:t>Qualification;</a:t>
            </a:r>
          </a:p>
          <a:p>
            <a:pPr marL="800100" lvl="1" indent="-342900">
              <a:lnSpc>
                <a:spcPct val="120000"/>
              </a:lnSpc>
              <a:buSzPct val="100000"/>
              <a:buFont typeface="Arial"/>
              <a:buChar char="•"/>
              <a:defRPr/>
            </a:pPr>
            <a:r>
              <a:rPr lang="en-US" sz="2400" dirty="0" smtClean="0">
                <a:latin typeface="Arial Narrow" pitchFamily="34" charset="0"/>
              </a:rPr>
              <a:t>A </a:t>
            </a:r>
            <a:r>
              <a:rPr lang="en-US" sz="2400" dirty="0">
                <a:latin typeface="Arial Narrow" pitchFamily="34" charset="0"/>
              </a:rPr>
              <a:t>minimum of one year</a:t>
            </a:r>
            <a:endParaRPr lang="en-ZA" sz="2400" dirty="0">
              <a:latin typeface="Arial Narrow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ZA" sz="2400" b="1" dirty="0" smtClean="0">
                <a:latin typeface="Arial Narrow" pitchFamily="34" charset="0"/>
              </a:rPr>
              <a:t>Limitations </a:t>
            </a:r>
            <a:r>
              <a:rPr lang="en-ZA" sz="2400" b="1" dirty="0">
                <a:latin typeface="Arial Narrow" pitchFamily="34" charset="0"/>
              </a:rPr>
              <a:t>of the NSC</a:t>
            </a:r>
          </a:p>
          <a:p>
            <a:pPr marL="800100" lvl="1" indent="-342900">
              <a:lnSpc>
                <a:spcPct val="120000"/>
              </a:lnSpc>
              <a:buFont typeface="Arial"/>
              <a:buChar char="•"/>
              <a:defRPr/>
            </a:pPr>
            <a:r>
              <a:rPr lang="en-ZA" sz="2400" dirty="0">
                <a:latin typeface="Arial Narrow" pitchFamily="34" charset="0"/>
              </a:rPr>
              <a:t>3-year qualification;</a:t>
            </a:r>
          </a:p>
          <a:p>
            <a:pPr marL="800100" lvl="1" indent="-342900">
              <a:lnSpc>
                <a:spcPct val="120000"/>
              </a:lnSpc>
              <a:buFont typeface="Arial"/>
              <a:buChar char="•"/>
              <a:defRPr/>
            </a:pPr>
            <a:r>
              <a:rPr lang="en-ZA" sz="2400" dirty="0">
                <a:latin typeface="Arial Narrow" pitchFamily="34" charset="0"/>
              </a:rPr>
              <a:t>SBA requirement of 25%; and</a:t>
            </a:r>
          </a:p>
          <a:p>
            <a:pPr marL="800100" lvl="1" indent="-342900">
              <a:lnSpc>
                <a:spcPct val="120000"/>
              </a:lnSpc>
              <a:buFont typeface="Arial"/>
              <a:buChar char="•"/>
              <a:defRPr/>
            </a:pPr>
            <a:r>
              <a:rPr lang="en-ZA" sz="2400" dirty="0">
                <a:latin typeface="Arial Narrow" pitchFamily="34" charset="0"/>
              </a:rPr>
              <a:t>SBA must be done under controlled conditions.</a:t>
            </a:r>
          </a:p>
          <a:p>
            <a:pPr marL="800100" lvl="1" indent="-342900">
              <a:lnSpc>
                <a:spcPct val="120000"/>
              </a:lnSpc>
              <a:buFont typeface="Arial"/>
              <a:buChar char="•"/>
              <a:defRPr/>
            </a:pPr>
            <a:r>
              <a:rPr lang="en-ZA" sz="2400" dirty="0">
                <a:latin typeface="Arial Narrow" pitchFamily="34" charset="0"/>
              </a:rPr>
              <a:t>NSC is reserved as a qualification for full-time school learners</a:t>
            </a:r>
            <a:r>
              <a:rPr lang="en-GB" sz="2400" dirty="0" smtClean="0"/>
              <a:t> </a:t>
            </a: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1005D-338E-4963-BC34-4254DC2E572A}" type="slidenum">
              <a:rPr lang="en-ZA" smtClean="0"/>
              <a:pPr>
                <a:defRPr/>
              </a:pPr>
              <a:t>10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8736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229600" cy="5232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2800" b="1" dirty="0"/>
              <a:t>SUITABILITY OF THE SENIOR CERTIFICATE FOR ADULTS</a:t>
            </a:r>
            <a:endParaRPr lang="en-US" sz="2800" dirty="0"/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577850" y="142875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lvl="2" indent="-368300" algn="ctr"/>
            <a:endParaRPr lang="en-ZA" sz="2400" b="1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457200" y="1066800"/>
            <a:ext cx="8229600" cy="405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428750" lvl="4" indent="-514350">
              <a:lnSpc>
                <a:spcPct val="140000"/>
              </a:lnSpc>
              <a:buFont typeface="Arial"/>
              <a:buChar char="•"/>
              <a:defRPr/>
            </a:pPr>
            <a:r>
              <a:rPr lang="en-ZA" sz="2400" dirty="0">
                <a:latin typeface="Arial Narrow" pitchFamily="34" charset="0"/>
              </a:rPr>
              <a:t>SC credits obtained prior to June 2014 will be </a:t>
            </a:r>
            <a:r>
              <a:rPr lang="en-ZA" sz="2400" dirty="0" smtClean="0">
                <a:latin typeface="Arial Narrow" pitchFamily="34" charset="0"/>
              </a:rPr>
              <a:t>recognised</a:t>
            </a:r>
          </a:p>
          <a:p>
            <a:pPr marL="1428750" lvl="4" indent="-514350">
              <a:lnSpc>
                <a:spcPct val="140000"/>
              </a:lnSpc>
              <a:buFont typeface="Arial"/>
              <a:buChar char="•"/>
              <a:defRPr/>
            </a:pPr>
            <a:r>
              <a:rPr lang="en-ZA" sz="2400" dirty="0" smtClean="0">
                <a:latin typeface="Arial Narrow" pitchFamily="34" charset="0"/>
              </a:rPr>
              <a:t>The list of approved subjects in Report 550 will be closed for selection post June 2014; </a:t>
            </a:r>
          </a:p>
          <a:p>
            <a:pPr marL="1428750" lvl="4" indent="-514350">
              <a:lnSpc>
                <a:spcPct val="140000"/>
              </a:lnSpc>
              <a:buFont typeface="Arial"/>
              <a:buChar char="•"/>
              <a:defRPr/>
            </a:pPr>
            <a:r>
              <a:rPr lang="en-ZA" sz="2400" dirty="0" smtClean="0">
                <a:latin typeface="Arial Narrow" pitchFamily="34" charset="0"/>
              </a:rPr>
              <a:t>A </a:t>
            </a:r>
            <a:r>
              <a:rPr lang="en-ZA" sz="2400" dirty="0">
                <a:latin typeface="Arial Narrow" pitchFamily="34" charset="0"/>
              </a:rPr>
              <a:t>limited number of revised SC subjects based on the </a:t>
            </a:r>
            <a:r>
              <a:rPr lang="en-ZA" sz="2400" dirty="0" smtClean="0">
                <a:latin typeface="Arial Narrow" pitchFamily="34" charset="0"/>
              </a:rPr>
              <a:t>NSC </a:t>
            </a:r>
            <a:r>
              <a:rPr lang="en-ZA" sz="2400" dirty="0">
                <a:latin typeface="Arial Narrow" pitchFamily="34" charset="0"/>
              </a:rPr>
              <a:t>approved subjects will be </a:t>
            </a:r>
            <a:r>
              <a:rPr lang="en-ZA" sz="2400" dirty="0" smtClean="0">
                <a:latin typeface="Arial Narrow" pitchFamily="34" charset="0"/>
              </a:rPr>
              <a:t>developed.</a:t>
            </a:r>
          </a:p>
          <a:p>
            <a:pPr marL="1428750" lvl="4" indent="-514350">
              <a:lnSpc>
                <a:spcPct val="140000"/>
              </a:lnSpc>
              <a:buFont typeface="Arial"/>
              <a:buChar char="•"/>
              <a:defRPr/>
            </a:pPr>
            <a:r>
              <a:rPr lang="en-ZA" sz="2400" dirty="0" smtClean="0">
                <a:latin typeface="Arial Narrow" pitchFamily="34" charset="0"/>
              </a:rPr>
              <a:t>There is no </a:t>
            </a:r>
            <a:r>
              <a:rPr lang="en-ZA" sz="2400" dirty="0">
                <a:latin typeface="Arial Narrow" pitchFamily="34" charset="0"/>
              </a:rPr>
              <a:t>compulsory SBA </a:t>
            </a:r>
            <a:r>
              <a:rPr lang="en-ZA" sz="2400" dirty="0" smtClean="0">
                <a:latin typeface="Arial Narrow" pitchFamily="34" charset="0"/>
              </a:rPr>
              <a:t>component.</a:t>
            </a:r>
            <a:endParaRPr lang="en-US" sz="2400" dirty="0" smtClean="0"/>
          </a:p>
          <a:p>
            <a:pPr algn="just"/>
            <a:endParaRPr lang="en-US" sz="2800" dirty="0">
              <a:effectLst/>
            </a:endParaRPr>
          </a:p>
          <a:p>
            <a:pPr algn="just"/>
            <a:endParaRPr lang="en-US" sz="2800" dirty="0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1005D-338E-4963-BC34-4254DC2E572A}" type="slidenum">
              <a:rPr lang="en-ZA" smtClean="0"/>
              <a:pPr>
                <a:defRPr/>
              </a:pPr>
              <a:t>11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8736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457200"/>
            <a:ext cx="8229600" cy="5232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SENIOR CERTIFICATE</a:t>
            </a:r>
            <a:endParaRPr lang="en-US" sz="2800" dirty="0"/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577850" y="142875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lvl="2" indent="-368300" algn="ctr"/>
            <a:endParaRPr lang="en-ZA" sz="2400" b="1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457200" y="1066800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03388" indent="-1614488" defTabSz="519113">
              <a:buFont typeface="Arial" charset="0"/>
              <a:buNone/>
              <a:tabLst>
                <a:tab pos="88900" algn="l"/>
                <a:tab pos="804863" algn="l"/>
              </a:tabLst>
              <a:defRPr/>
            </a:pPr>
            <a:r>
              <a:rPr lang="en-US" sz="2400" b="1" dirty="0">
                <a:latin typeface="Arial Narrow" pitchFamily="34" charset="0"/>
              </a:rPr>
              <a:t>	Programme Requirements</a:t>
            </a:r>
          </a:p>
          <a:p>
            <a:pPr marL="1163638" indent="-358775" defTabSz="519113">
              <a:buFont typeface="Arial"/>
              <a:buChar char="•"/>
              <a:tabLst>
                <a:tab pos="88900" algn="l"/>
                <a:tab pos="1703388" algn="l"/>
              </a:tabLst>
              <a:defRPr/>
            </a:pPr>
            <a:r>
              <a:rPr lang="en-US" sz="2400" dirty="0">
                <a:latin typeface="Arial Narrow" pitchFamily="34" charset="0"/>
              </a:rPr>
              <a:t>A learner must offer at least 6 subjects, comprising  two official languages,  1 First Language (SC) or HL (NSC), and 1 language on at least Second Language level (SC) or FAL (NSC);</a:t>
            </a:r>
          </a:p>
          <a:p>
            <a:pPr marL="1168400" indent="-363538" defTabSz="519113">
              <a:buFont typeface="Arial"/>
              <a:buChar char="•"/>
              <a:tabLst>
                <a:tab pos="88900" algn="l"/>
                <a:tab pos="1168400" algn="l"/>
              </a:tabLst>
              <a:defRPr/>
            </a:pPr>
            <a:r>
              <a:rPr lang="en-US" sz="2400" dirty="0">
                <a:latin typeface="Arial Narrow" pitchFamily="34" charset="0"/>
              </a:rPr>
              <a:t>A further 4 optional subjects  comprising a combination of SC, previously obtained N-subjects in combination with SC subjects, and </a:t>
            </a:r>
            <a:r>
              <a:rPr lang="en-US" sz="2400" dirty="0" smtClean="0">
                <a:latin typeface="Arial Narrow" pitchFamily="34" charset="0"/>
              </a:rPr>
              <a:t>new SC </a:t>
            </a:r>
            <a:r>
              <a:rPr lang="en-US" sz="2400" dirty="0">
                <a:latin typeface="Arial Narrow" pitchFamily="34" charset="0"/>
              </a:rPr>
              <a:t>subjects.</a:t>
            </a:r>
          </a:p>
          <a:p>
            <a:pPr marL="1168400" indent="-363538" defTabSz="519113">
              <a:buFont typeface="Arial" charset="0"/>
              <a:buNone/>
              <a:tabLst>
                <a:tab pos="88900" algn="l"/>
                <a:tab pos="1168400" algn="l"/>
              </a:tabLst>
              <a:defRPr/>
            </a:pPr>
            <a:endParaRPr lang="en-US" sz="2400" dirty="0">
              <a:latin typeface="Arial Narrow" pitchFamily="34" charset="0"/>
            </a:endParaRPr>
          </a:p>
          <a:p>
            <a:pPr marL="804863" indent="-715963" defTabSz="519113">
              <a:buFont typeface="Arial" charset="0"/>
              <a:buNone/>
              <a:tabLst>
                <a:tab pos="88900" algn="l"/>
                <a:tab pos="1703388" algn="l"/>
              </a:tabLst>
              <a:defRPr/>
            </a:pP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1005D-338E-4963-BC34-4254DC2E572A}" type="slidenum">
              <a:rPr lang="en-ZA" smtClean="0"/>
              <a:pPr>
                <a:defRPr/>
              </a:pPr>
              <a:t>12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8736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229600" cy="5232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2800" b="1" dirty="0"/>
              <a:t>SUITABILITY OF THE SENIOR CERTIFICATE FOR ADULTS</a:t>
            </a:r>
            <a:endParaRPr lang="en-US" sz="2800" dirty="0"/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577850" y="142875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lvl="2" indent="-368300" algn="ctr"/>
            <a:endParaRPr lang="en-ZA" sz="2400" b="1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457200" y="1066800"/>
            <a:ext cx="82296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2438" indent="-452438">
              <a:buFont typeface="Arial" charset="0"/>
              <a:buNone/>
              <a:tabLst>
                <a:tab pos="1617663" algn="l"/>
              </a:tabLst>
              <a:defRPr/>
            </a:pPr>
            <a:r>
              <a:rPr lang="en-US" sz="2400" b="1" dirty="0" smtClean="0">
                <a:latin typeface="Arial Narrow" pitchFamily="34" charset="0"/>
              </a:rPr>
              <a:t>Promotion </a:t>
            </a:r>
            <a:r>
              <a:rPr lang="en-US" sz="2400" b="1" dirty="0">
                <a:latin typeface="Arial Narrow" pitchFamily="34" charset="0"/>
              </a:rPr>
              <a:t>Requirements</a:t>
            </a:r>
          </a:p>
          <a:p>
            <a:pPr marL="1235075" indent="-342900">
              <a:buFont typeface="Arial"/>
              <a:buChar char="•"/>
              <a:tabLst>
                <a:tab pos="892175" algn="l"/>
              </a:tabLst>
              <a:defRPr/>
            </a:pPr>
            <a:r>
              <a:rPr lang="en-US" sz="2400" dirty="0" smtClean="0">
                <a:latin typeface="Arial Narrow" pitchFamily="34" charset="0"/>
              </a:rPr>
              <a:t>Pass </a:t>
            </a:r>
            <a:r>
              <a:rPr lang="en-US" sz="2400" dirty="0">
                <a:latin typeface="Arial Narrow" pitchFamily="34" charset="0"/>
              </a:rPr>
              <a:t>at least five of the six subjects;</a:t>
            </a:r>
          </a:p>
          <a:p>
            <a:pPr marL="1235075" indent="-342900">
              <a:buFont typeface="Arial"/>
              <a:buChar char="•"/>
              <a:tabLst>
                <a:tab pos="892175" algn="l"/>
              </a:tabLst>
              <a:defRPr/>
            </a:pPr>
            <a:r>
              <a:rPr lang="en-US" sz="2400" dirty="0" smtClean="0">
                <a:latin typeface="Arial Narrow" pitchFamily="34" charset="0"/>
              </a:rPr>
              <a:t>Obtain </a:t>
            </a:r>
            <a:r>
              <a:rPr lang="en-US" sz="2400" dirty="0">
                <a:latin typeface="Arial Narrow" pitchFamily="34" charset="0"/>
              </a:rPr>
              <a:t>a sub-minimum of 20% in the sixth subject;</a:t>
            </a:r>
          </a:p>
          <a:p>
            <a:pPr marL="1235075" indent="-342900">
              <a:buFont typeface="Arial"/>
              <a:buChar char="•"/>
              <a:tabLst>
                <a:tab pos="892175" algn="l"/>
              </a:tabLst>
              <a:defRPr/>
            </a:pPr>
            <a:r>
              <a:rPr lang="en-US" sz="2400" dirty="0">
                <a:latin typeface="Arial Narrow" pitchFamily="34" charset="0"/>
              </a:rPr>
              <a:t>Obtain an aggregate of  720 marks;</a:t>
            </a:r>
          </a:p>
          <a:p>
            <a:pPr marL="892175" indent="539750">
              <a:buFont typeface="Arial" charset="0"/>
              <a:buNone/>
              <a:tabLst>
                <a:tab pos="892175" algn="l"/>
              </a:tabLst>
              <a:defRPr/>
            </a:pPr>
            <a:endParaRPr lang="en-US" sz="2400" dirty="0">
              <a:latin typeface="Arial Narrow" pitchFamily="34" charset="0"/>
            </a:endParaRPr>
          </a:p>
          <a:p>
            <a:pPr marL="895350" indent="-895350">
              <a:buFont typeface="Arial" charset="0"/>
              <a:buNone/>
              <a:tabLst>
                <a:tab pos="895350" algn="l"/>
                <a:tab pos="1617663" algn="l"/>
              </a:tabLst>
              <a:defRPr/>
            </a:pPr>
            <a:r>
              <a:rPr lang="en-US" sz="2400" b="1" dirty="0" smtClean="0">
                <a:latin typeface="Arial Narrow" pitchFamily="34" charset="0"/>
              </a:rPr>
              <a:t>Assessment</a:t>
            </a:r>
            <a:endParaRPr lang="en-US" sz="2400" b="1" dirty="0">
              <a:latin typeface="Arial Narrow" pitchFamily="34" charset="0"/>
            </a:endParaRPr>
          </a:p>
          <a:p>
            <a:pPr marL="1235075" indent="-342900">
              <a:buFont typeface="Arial"/>
              <a:buChar char="•"/>
              <a:tabLst>
                <a:tab pos="1973263" algn="l"/>
              </a:tabLst>
              <a:defRPr/>
            </a:pPr>
            <a:r>
              <a:rPr lang="en-US" sz="2400" dirty="0">
                <a:latin typeface="Arial Narrow" pitchFamily="34" charset="0"/>
              </a:rPr>
              <a:t>Learners will be assessed in a final examination in June; </a:t>
            </a:r>
          </a:p>
          <a:p>
            <a:pPr marL="1235075" indent="-342900">
              <a:buFont typeface="Arial"/>
              <a:buChar char="•"/>
              <a:tabLst>
                <a:tab pos="1973263" algn="l"/>
              </a:tabLst>
              <a:defRPr/>
            </a:pPr>
            <a:r>
              <a:rPr lang="en-US" sz="2400" dirty="0">
                <a:latin typeface="Arial Narrow" pitchFamily="34" charset="0"/>
              </a:rPr>
              <a:t>There will be no SBA component, only a 100% examination;</a:t>
            </a:r>
          </a:p>
          <a:p>
            <a:pPr marL="1235075" indent="-342900">
              <a:buFont typeface="Arial"/>
              <a:buChar char="•"/>
              <a:tabLst>
                <a:tab pos="1431925" algn="l"/>
              </a:tabLst>
              <a:defRPr/>
            </a:pPr>
            <a:r>
              <a:rPr lang="en-US" sz="2400" dirty="0">
                <a:latin typeface="Arial Narrow" pitchFamily="34" charset="0"/>
              </a:rPr>
              <a:t>The DBE will conduct, administer and manage the </a:t>
            </a:r>
            <a:r>
              <a:rPr lang="en-US" sz="2400" dirty="0" smtClean="0">
                <a:latin typeface="Arial Narrow" pitchFamily="34" charset="0"/>
              </a:rPr>
              <a:t>final examination</a:t>
            </a:r>
            <a:r>
              <a:rPr lang="en-US" sz="2400" dirty="0">
                <a:latin typeface="Arial Narrow" pitchFamily="34" charset="0"/>
              </a:rPr>
              <a:t>, until DHET has developed the required capacity.</a:t>
            </a:r>
          </a:p>
          <a:p>
            <a:pPr marL="1617663" indent="-1617663">
              <a:tabLst>
                <a:tab pos="1617663" algn="l"/>
                <a:tab pos="2328863" algn="l"/>
              </a:tabLst>
              <a:defRPr/>
            </a:pPr>
            <a:endParaRPr lang="en-US" sz="2400" dirty="0">
              <a:latin typeface="Arial Narrow" pitchFamily="34" charset="0"/>
            </a:endParaRPr>
          </a:p>
          <a:p>
            <a:pPr lvl="1" algn="just"/>
            <a:endParaRPr lang="en-US" sz="2400" dirty="0" smtClean="0"/>
          </a:p>
          <a:p>
            <a:pPr marL="914400" lvl="1" indent="-457200" algn="just">
              <a:buFont typeface="Arial"/>
              <a:buChar char="•"/>
            </a:pPr>
            <a:endParaRPr lang="en-US" sz="2800" dirty="0" smtClean="0"/>
          </a:p>
          <a:p>
            <a:pPr marL="914400" lvl="1" indent="-457200" algn="just">
              <a:buFont typeface="Arial"/>
              <a:buChar char="•"/>
            </a:pPr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1005D-338E-4963-BC34-4254DC2E572A}" type="slidenum">
              <a:rPr lang="en-ZA" smtClean="0"/>
              <a:pPr>
                <a:defRPr/>
              </a:pPr>
              <a:t>13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8736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229600" cy="584776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en-ZA" sz="3200" b="1" dirty="0"/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577850" y="142875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lvl="2" indent="-368300" algn="ctr"/>
            <a:endParaRPr lang="en-ZA" sz="2400" b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1005D-338E-4963-BC34-4254DC2E572A}" type="slidenum">
              <a:rPr lang="en-ZA" smtClean="0"/>
              <a:pPr>
                <a:defRPr/>
              </a:pPr>
              <a:t>14</a:t>
            </a:fld>
            <a:endParaRPr lang="en-ZA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295400"/>
            <a:ext cx="8001000" cy="5201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endParaRPr lang="en-US" sz="3200" dirty="0" smtClean="0"/>
          </a:p>
          <a:p>
            <a:pPr algn="ctr"/>
            <a:r>
              <a:rPr lang="en-US" sz="4400" b="1" dirty="0" smtClean="0"/>
              <a:t>THANK YOU</a:t>
            </a:r>
          </a:p>
          <a:p>
            <a:pPr algn="ctr"/>
            <a:endParaRPr lang="en-US" sz="3200" dirty="0"/>
          </a:p>
          <a:p>
            <a:pPr algn="ctr"/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endParaRPr lang="en-US" sz="3200" dirty="0" smtClean="0"/>
          </a:p>
          <a:p>
            <a:pPr algn="ctr"/>
            <a:endParaRPr lang="en-US" sz="3200" dirty="0"/>
          </a:p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6908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8382000" cy="523875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ZA" sz="2800" b="1" dirty="0" smtClean="0"/>
              <a:t>PRESENTATION OUTLINE</a:t>
            </a:r>
            <a:endParaRPr lang="en-ZA" sz="2800" b="1" dirty="0"/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577850" y="142875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lvl="2" indent="-368300" algn="ctr"/>
            <a:endParaRPr lang="en-ZA" sz="2400" b="1"/>
          </a:p>
        </p:txBody>
      </p:sp>
      <p:sp>
        <p:nvSpPr>
          <p:cNvPr id="6" name="TextBox 5"/>
          <p:cNvSpPr txBox="1"/>
          <p:nvPr/>
        </p:nvSpPr>
        <p:spPr>
          <a:xfrm>
            <a:off x="457200" y="1219200"/>
            <a:ext cx="8381999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endParaRPr lang="en-ZA" sz="2000" dirty="0" smtClean="0"/>
          </a:p>
          <a:p>
            <a:pPr>
              <a:defRPr/>
            </a:pPr>
            <a:endParaRPr lang="en-ZA" sz="2000" dirty="0"/>
          </a:p>
          <a:p>
            <a:pPr algn="ctr">
              <a:defRPr/>
            </a:pPr>
            <a:endParaRPr lang="en-US" sz="11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54212-178D-464C-8730-A0F029FC00E0}" type="slidenum">
              <a:rPr lang="en-ZA" smtClean="0"/>
              <a:pPr>
                <a:defRPr/>
              </a:pPr>
              <a:t>2</a:t>
            </a:fld>
            <a:endParaRPr lang="en-ZA" dirty="0"/>
          </a:p>
        </p:txBody>
      </p:sp>
      <p:sp>
        <p:nvSpPr>
          <p:cNvPr id="2" name="TextBox 1"/>
          <p:cNvSpPr txBox="1"/>
          <p:nvPr/>
        </p:nvSpPr>
        <p:spPr>
          <a:xfrm>
            <a:off x="381000" y="914400"/>
            <a:ext cx="8382000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400" b="1" dirty="0" smtClean="0"/>
              <a:t>Problem Statement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400" b="1" dirty="0" smtClean="0"/>
              <a:t>The </a:t>
            </a:r>
            <a:r>
              <a:rPr lang="en-US" sz="2400" b="1" dirty="0"/>
              <a:t>Target </a:t>
            </a:r>
            <a:r>
              <a:rPr lang="en-US" sz="2400" b="1" dirty="0" smtClean="0"/>
              <a:t>Group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sz="2400" b="1" dirty="0" smtClean="0"/>
              <a:t>CET Programmes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 smtClean="0"/>
              <a:t>GETC: ABET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400" b="1" dirty="0" smtClean="0"/>
              <a:t>Senior Certificate</a:t>
            </a:r>
            <a:endParaRPr lang="en-US" sz="2400" b="1" dirty="0"/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sz="2400" b="1" dirty="0" smtClean="0"/>
          </a:p>
          <a:p>
            <a:pPr marL="457200" indent="-457200">
              <a:buAutoNum type="arabicPeriod" startAt="4"/>
            </a:pPr>
            <a:endParaRPr lang="en-US" sz="2400" b="1" dirty="0"/>
          </a:p>
          <a:p>
            <a:pPr marL="457200" indent="-457200">
              <a:buAutoNum type="arabicPeriod" startAt="4"/>
            </a:pP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99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imag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38"/>
            <a:ext cx="9144000" cy="687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122" name="AutoShape 2"/>
          <p:cNvSpPr>
            <a:spLocks/>
          </p:cNvSpPr>
          <p:nvPr/>
        </p:nvSpPr>
        <p:spPr bwMode="auto">
          <a:xfrm>
            <a:off x="0" y="0"/>
            <a:ext cx="9144000" cy="7747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006600"/>
          </a:solidFill>
          <a:ln w="25400" cap="flat" cmpd="sng">
            <a:solidFill>
              <a:srgbClr val="BCBCBC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algn="ctr" defTabSz="914400"/>
            <a:r>
              <a:rPr lang="en-US" sz="3600" b="1" dirty="0" smtClean="0">
                <a:solidFill>
                  <a:srgbClr val="FFFFFF"/>
                </a:solidFill>
                <a:latin typeface="Calibri"/>
                <a:cs typeface="Calibri"/>
                <a:sym typeface="Arial" charset="0"/>
              </a:rPr>
              <a:t>2011 Census Data: Level of Education for 20+</a:t>
            </a:r>
            <a:endParaRPr lang="en-US" sz="3600" dirty="0">
              <a:latin typeface="Calibri"/>
              <a:cs typeface="Calibri"/>
            </a:endParaRPr>
          </a:p>
        </p:txBody>
      </p:sp>
      <p:sp>
        <p:nvSpPr>
          <p:cNvPr id="5123" name="AutoShape 3"/>
          <p:cNvSpPr>
            <a:spLocks/>
          </p:cNvSpPr>
          <p:nvPr/>
        </p:nvSpPr>
        <p:spPr bwMode="auto">
          <a:xfrm>
            <a:off x="251520" y="764704"/>
            <a:ext cx="8640959" cy="56646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algn="just" defTabSz="914400">
              <a:spcBef>
                <a:spcPts val="500"/>
              </a:spcBef>
              <a:buSzPct val="100000"/>
            </a:pPr>
            <a:endParaRPr lang="en-US" sz="3200" dirty="0" smtClean="0">
              <a:latin typeface="Calibri"/>
              <a:cs typeface="Calibri"/>
              <a:sym typeface="Arial" charset="0"/>
            </a:endParaRPr>
          </a:p>
          <a:p>
            <a:pPr marL="1103313" indent="-514350" algn="just" defTabSz="914400">
              <a:spcBef>
                <a:spcPts val="500"/>
              </a:spcBef>
              <a:buSzPct val="100000"/>
              <a:buFont typeface="+mj-lt"/>
              <a:buAutoNum type="alphaLcParenR"/>
            </a:pPr>
            <a:endParaRPr lang="en-US" dirty="0">
              <a:latin typeface="Calibri"/>
              <a:cs typeface="Calibri"/>
            </a:endParaRPr>
          </a:p>
        </p:txBody>
      </p:sp>
      <p:sp>
        <p:nvSpPr>
          <p:cNvPr id="5124" name="AutoShape 4"/>
          <p:cNvSpPr>
            <a:spLocks/>
          </p:cNvSpPr>
          <p:nvPr/>
        </p:nvSpPr>
        <p:spPr bwMode="auto">
          <a:xfrm>
            <a:off x="6929438" y="6572250"/>
            <a:ext cx="2133600" cy="3683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800" tIns="50800" rIns="50800" bIns="50800"/>
          <a:lstStyle/>
          <a:p>
            <a:pPr algn="r" defTabSz="914400"/>
            <a:r>
              <a:rPr lang="en-US" sz="1400" b="1" dirty="0">
                <a:latin typeface="Calibri"/>
                <a:cs typeface="Calibri"/>
              </a:rPr>
              <a:t>2</a:t>
            </a:r>
            <a:endParaRPr lang="en-US" dirty="0">
              <a:latin typeface="Calibri"/>
              <a:cs typeface="Calibri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880463"/>
              </p:ext>
            </p:extLst>
          </p:nvPr>
        </p:nvGraphicFramePr>
        <p:xfrm>
          <a:off x="179510" y="908720"/>
          <a:ext cx="8784978" cy="5827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3186"/>
                <a:gridCol w="1146807"/>
                <a:gridCol w="1254997"/>
                <a:gridCol w="1254997"/>
                <a:gridCol w="1254997"/>
                <a:gridCol w="1254997"/>
                <a:gridCol w="1254997"/>
              </a:tblGrid>
              <a:tr h="49870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South Africa</a:t>
                      </a:r>
                      <a:endParaRPr 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2007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2011</a:t>
                      </a:r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98702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Male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Female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Male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Female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</a:tr>
              <a:tr h="49870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No schooling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1002535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1670011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2672546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1051871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1614003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2 665 874</a:t>
                      </a:r>
                      <a:endParaRPr lang="en-US" sz="1600" b="1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7879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Some Primary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2168229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2429095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4597324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1778086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2012048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3 790 134</a:t>
                      </a:r>
                      <a:endParaRPr lang="en-US" sz="1600" b="1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</a:tr>
              <a:tr h="77879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Completed Primary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752928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880010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1632737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660846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753049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1 413 895</a:t>
                      </a:r>
                      <a:endParaRPr lang="en-US" sz="1600" b="1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</a:tr>
              <a:tr h="77879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Some Secondary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5199092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5838582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11037674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5066815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5414 762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10 481 577</a:t>
                      </a:r>
                      <a:endParaRPr lang="en-US" sz="1600" b="1" dirty="0"/>
                    </a:p>
                  </a:txBody>
                  <a:tcPr>
                    <a:solidFill>
                      <a:srgbClr val="C0504D"/>
                    </a:solidFill>
                  </a:tcPr>
                </a:tc>
              </a:tr>
              <a:tr h="49870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Gr 12/Std</a:t>
                      </a:r>
                      <a:r>
                        <a:rPr lang="en-US" sz="1600" b="1" baseline="0" dirty="0" smtClean="0"/>
                        <a:t> 10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2523589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2593476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5117065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4335895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4583713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8 919 608</a:t>
                      </a:r>
                      <a:endParaRPr lang="en-US" sz="16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870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Higher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1223777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1277243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2501020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1708194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1936423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3 644 617</a:t>
                      </a:r>
                      <a:endParaRPr lang="en-US" sz="1600" b="1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8702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12870149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14688417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27558566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14601707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16313998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30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915 705</a:t>
                      </a:r>
                      <a:endParaRPr lang="en-US" sz="1600" b="1" dirty="0"/>
                    </a:p>
                  </a:txBody>
                  <a:tcPr/>
                </a:tc>
              </a:tr>
              <a:tr h="498702"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86%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806544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Equation" r:id="rId4" imgW="100440" imgH="155160" progId="Equation.3">
                  <p:embed/>
                </p:oleObj>
              </mc:Choice>
              <mc:Fallback>
                <p:oleObj name="Equation" r:id="rId4" imgW="100440" imgH="15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584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3999" cy="6875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152400"/>
            <a:ext cx="8211645" cy="523220"/>
          </a:xfrm>
          <a:prstGeom prst="rect">
            <a:avLst/>
          </a:prstGeom>
          <a:solidFill>
            <a:srgbClr val="008000"/>
          </a:solidFill>
          <a:ln>
            <a:solidFill>
              <a:srgbClr val="008E4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800" b="1" dirty="0" smtClean="0"/>
              <a:t>TARGET GROUP FOR CET PROGRAMMES </a:t>
            </a:r>
            <a:endParaRPr lang="en-ZA" sz="2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30192" y="6524027"/>
            <a:ext cx="2133600" cy="365125"/>
          </a:xfrm>
        </p:spPr>
        <p:txBody>
          <a:bodyPr/>
          <a:lstStyle/>
          <a:p>
            <a:fld id="{5BB0B389-7061-5F40-9C18-9A6CD34FEB23}" type="slidenum">
              <a:rPr lang="en-US" sz="1400" b="1" smtClean="0">
                <a:solidFill>
                  <a:schemeClr val="tx1"/>
                </a:solidFill>
              </a:rPr>
              <a:pPr/>
              <a:t>4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685800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400" dirty="0">
                <a:latin typeface="Century Gothic" charset="0"/>
                <a:ea typeface="MS Gothic" charset="0"/>
                <a:cs typeface="MS Gothic" charset="0"/>
              </a:rPr>
              <a:t>People </a:t>
            </a:r>
            <a:r>
              <a:rPr lang="en-US" sz="2400" i="1" dirty="0">
                <a:solidFill>
                  <a:srgbClr val="2D2DB9"/>
                </a:solidFill>
                <a:latin typeface="Century Gothic" charset="0"/>
                <a:ea typeface="MS Gothic" charset="0"/>
                <a:cs typeface="MS Gothic" charset="0"/>
              </a:rPr>
              <a:t>over the age of 18 who </a:t>
            </a:r>
            <a:r>
              <a:rPr lang="en-US" sz="2400" i="1" dirty="0" smtClean="0">
                <a:solidFill>
                  <a:srgbClr val="2D2DB9"/>
                </a:solidFill>
                <a:latin typeface="Century Gothic" charset="0"/>
                <a:ea typeface="MS Gothic" charset="0"/>
                <a:cs typeface="MS Gothic" charset="0"/>
              </a:rPr>
              <a:t>left </a:t>
            </a:r>
            <a:r>
              <a:rPr lang="en-US" sz="2400" i="1" dirty="0">
                <a:solidFill>
                  <a:srgbClr val="2D2DB9"/>
                </a:solidFill>
                <a:latin typeface="Century Gothic" charset="0"/>
                <a:ea typeface="MS Gothic" charset="0"/>
                <a:cs typeface="MS Gothic" charset="0"/>
              </a:rPr>
              <a:t>school without attempting the final year(s</a:t>
            </a:r>
            <a:r>
              <a:rPr lang="en-US" sz="2400" dirty="0">
                <a:latin typeface="Century Gothic" charset="0"/>
                <a:ea typeface="MS Gothic" charset="0"/>
                <a:cs typeface="MS Gothic" charset="0"/>
              </a:rPr>
              <a:t>)/exams</a:t>
            </a:r>
            <a:r>
              <a:rPr lang="en-US" sz="2400" i="1" dirty="0">
                <a:solidFill>
                  <a:srgbClr val="2D2DB9"/>
                </a:solidFill>
                <a:latin typeface="Century Gothic" charset="0"/>
                <a:ea typeface="MS Gothic" charset="0"/>
                <a:cs typeface="MS Gothic" charset="0"/>
              </a:rPr>
              <a:t> </a:t>
            </a:r>
            <a:r>
              <a:rPr lang="en-US" sz="2400" dirty="0">
                <a:latin typeface="Century Gothic" charset="0"/>
                <a:ea typeface="MS Gothic" charset="0"/>
                <a:cs typeface="MS Gothic" charset="0"/>
              </a:rPr>
              <a:t>(‘out-of-school’ youth/NEET) 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400" dirty="0">
                <a:latin typeface="Century Gothic" charset="0"/>
                <a:ea typeface="MS Gothic" charset="0"/>
                <a:cs typeface="MS Gothic" charset="0"/>
              </a:rPr>
              <a:t>School-leavers who wish to improve their chances for </a:t>
            </a:r>
            <a:r>
              <a:rPr lang="en-US" sz="2400" i="1" dirty="0">
                <a:solidFill>
                  <a:srgbClr val="2D2DB9"/>
                </a:solidFill>
                <a:latin typeface="Century Gothic" charset="0"/>
                <a:ea typeface="MS Gothic" charset="0"/>
                <a:cs typeface="MS Gothic" charset="0"/>
              </a:rPr>
              <a:t>entry into higher education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400" dirty="0">
                <a:latin typeface="Century Gothic" charset="0"/>
                <a:ea typeface="MS Gothic" charset="0"/>
                <a:cs typeface="MS Gothic" charset="0"/>
              </a:rPr>
              <a:t>Adults who have </a:t>
            </a:r>
            <a:r>
              <a:rPr lang="en-US" sz="2400" dirty="0" smtClean="0">
                <a:latin typeface="Century Gothic" charset="0"/>
                <a:ea typeface="MS Gothic" charset="0"/>
                <a:cs typeface="MS Gothic" charset="0"/>
              </a:rPr>
              <a:t>no schooling at all </a:t>
            </a:r>
            <a:endParaRPr lang="en-US" sz="2400" i="1" dirty="0">
              <a:solidFill>
                <a:srgbClr val="2D2DB9"/>
              </a:solidFill>
              <a:latin typeface="Century Gothic" charset="0"/>
              <a:ea typeface="MS Gothic" charset="0"/>
              <a:cs typeface="MS Gothic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</a:pPr>
            <a:r>
              <a:rPr lang="en-US" sz="2400" i="1" dirty="0">
                <a:solidFill>
                  <a:srgbClr val="2D2DB9"/>
                </a:solidFill>
                <a:latin typeface="Century Gothic" charset="0"/>
                <a:ea typeface="MS Gothic" charset="0"/>
                <a:cs typeface="MS Gothic" charset="0"/>
              </a:rPr>
              <a:t>Working adults </a:t>
            </a:r>
            <a:r>
              <a:rPr lang="en-US" sz="2400" dirty="0">
                <a:latin typeface="Century Gothic" charset="0"/>
                <a:ea typeface="MS Gothic" charset="0"/>
                <a:cs typeface="MS Gothic" charset="0"/>
              </a:rPr>
              <a:t>who wish to get a matric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5560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3999" cy="6875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152400"/>
            <a:ext cx="8211645" cy="523220"/>
          </a:xfrm>
          <a:prstGeom prst="rect">
            <a:avLst/>
          </a:prstGeom>
          <a:solidFill>
            <a:srgbClr val="008000"/>
          </a:solidFill>
          <a:ln>
            <a:solidFill>
              <a:srgbClr val="008E4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800" b="1" dirty="0" smtClean="0"/>
              <a:t>Qualifications </a:t>
            </a:r>
            <a:endParaRPr lang="en-ZA" sz="2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30192" y="6524027"/>
            <a:ext cx="2133600" cy="365125"/>
          </a:xfrm>
        </p:spPr>
        <p:txBody>
          <a:bodyPr/>
          <a:lstStyle/>
          <a:p>
            <a:fld id="{5BB0B389-7061-5F40-9C18-9A6CD34FEB23}" type="slidenum">
              <a:rPr lang="en-US" sz="1400" b="1" smtClean="0">
                <a:solidFill>
                  <a:schemeClr val="tx1"/>
                </a:solidFill>
              </a:rPr>
              <a:pPr/>
              <a:t>5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951807"/>
              </p:ext>
            </p:extLst>
          </p:nvPr>
        </p:nvGraphicFramePr>
        <p:xfrm>
          <a:off x="381000" y="762000"/>
          <a:ext cx="8763000" cy="5434013"/>
        </p:xfrm>
        <a:graphic>
          <a:graphicData uri="http://schemas.openxmlformats.org/drawingml/2006/table">
            <a:tbl>
              <a:tblPr/>
              <a:tblGrid>
                <a:gridCol w="1535112"/>
                <a:gridCol w="768350"/>
                <a:gridCol w="431800"/>
                <a:gridCol w="190500"/>
                <a:gridCol w="441325"/>
                <a:gridCol w="1173163"/>
                <a:gridCol w="1028700"/>
                <a:gridCol w="315912"/>
                <a:gridCol w="1547813"/>
                <a:gridCol w="1330325"/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NQF Level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Qualification  types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Certificates for learning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4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National Certificate (NC)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Qualification variants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NSC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    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NC(V) Level 4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Senior Cert/ NSC </a:t>
                      </a: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Colleges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Senior Certificate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NSC for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Adults -  NASCA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3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Intermediate Certificate (IC)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Qualification variants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(Gr 11)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NC(V) Level 3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2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Elementary Certificate (EC)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Qualification variants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(Gr 10)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NC(V) Level 2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√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1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General Certificate (GC)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Qualification variants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General Certificate of Ed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(Gr 9)</a:t>
                      </a: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GETC: ABET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GETC for Adults (GETCA)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5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charset="0"/>
                          <a:ea typeface="MS Gothic" charset="0"/>
                          <a:cs typeface="MS Gothic" charset="0"/>
                        </a:rPr>
                        <a:t>√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Gothic" charset="0"/>
                        <a:ea typeface="MS Gothic" charset="0"/>
                        <a:cs typeface="MS Gothic" charset="0"/>
                      </a:endParaRPr>
                    </a:p>
                  </a:txBody>
                  <a:tcPr marL="91435" marR="91435" marT="45709" marB="4570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47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7686"/>
            <a:ext cx="9143999" cy="6875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228600"/>
            <a:ext cx="8458200" cy="523220"/>
          </a:xfrm>
          <a:prstGeom prst="rect">
            <a:avLst/>
          </a:prstGeom>
          <a:solidFill>
            <a:srgbClr val="008000"/>
          </a:solidFill>
          <a:ln>
            <a:solidFill>
              <a:srgbClr val="008E4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800" b="1" dirty="0" smtClean="0"/>
              <a:t>THE STRUCTURE OF THE GETC</a:t>
            </a:r>
            <a:endParaRPr lang="en-ZA" sz="2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30192" y="6524027"/>
            <a:ext cx="2133600" cy="365125"/>
          </a:xfrm>
        </p:spPr>
        <p:txBody>
          <a:bodyPr/>
          <a:lstStyle/>
          <a:p>
            <a:fld id="{5BB0B389-7061-5F40-9C18-9A6CD34FEB23}" type="slidenum">
              <a:rPr lang="en-US" sz="1400" b="1" smtClean="0">
                <a:solidFill>
                  <a:schemeClr val="tx1"/>
                </a:solidFill>
              </a:rPr>
              <a:pPr/>
              <a:t>6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57200" y="762000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lphaLcParenR"/>
              <a:defRPr/>
            </a:pPr>
            <a:r>
              <a:rPr lang="en-ZA" altLang="en-US" sz="2400" dirty="0" smtClean="0">
                <a:latin typeface="Century Gothic" pitchFamily="34" charset="0"/>
              </a:rPr>
              <a:t>NQF level 1-Equivalent to Grade 9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  <a:defRPr/>
            </a:pPr>
            <a:r>
              <a:rPr lang="en-ZA" altLang="en-US" sz="2400" dirty="0" smtClean="0">
                <a:latin typeface="Century Gothic" pitchFamily="34" charset="0"/>
              </a:rPr>
              <a:t>Attendance of classes necessary</a:t>
            </a:r>
            <a:endParaRPr lang="en-ZA" altLang="en-US" sz="2400" dirty="0">
              <a:latin typeface="Century Gothic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  <a:defRPr/>
            </a:pPr>
            <a:r>
              <a:rPr lang="en-ZA" altLang="en-US" sz="2400" dirty="0">
                <a:latin typeface="Century Gothic" pitchFamily="34" charset="0"/>
              </a:rPr>
              <a:t>Offer </a:t>
            </a:r>
            <a:r>
              <a:rPr lang="en-ZA" altLang="en-US" sz="2400" dirty="0" smtClean="0">
                <a:latin typeface="Century Gothic" pitchFamily="34" charset="0"/>
              </a:rPr>
              <a:t>minimum 5/6 subjects (120 credits)</a:t>
            </a:r>
            <a:endParaRPr lang="en-ZA" altLang="en-US" sz="2400" dirty="0">
              <a:latin typeface="Century Gothic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  <a:defRPr/>
            </a:pPr>
            <a:r>
              <a:rPr lang="en-ZA" altLang="en-US" sz="2400" dirty="0">
                <a:latin typeface="Century Gothic" pitchFamily="34" charset="0"/>
              </a:rPr>
              <a:t>Pass at </a:t>
            </a:r>
            <a:r>
              <a:rPr lang="en-ZA" altLang="en-US" sz="2400" dirty="0" smtClean="0">
                <a:latin typeface="Century Gothic" pitchFamily="34" charset="0"/>
              </a:rPr>
              <a:t>40%</a:t>
            </a:r>
            <a:endParaRPr lang="en-ZA" altLang="en-US" sz="2400" dirty="0">
              <a:latin typeface="Century Gothic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  <a:defRPr/>
            </a:pPr>
            <a:r>
              <a:rPr lang="en-ZA" altLang="en-US" sz="2400" dirty="0" smtClean="0">
                <a:latin typeface="Century Gothic" pitchFamily="34" charset="0"/>
              </a:rPr>
              <a:t>Internal </a:t>
            </a:r>
            <a:r>
              <a:rPr lang="en-ZA" altLang="en-US" sz="2400" dirty="0">
                <a:latin typeface="Century Gothic" pitchFamily="34" charset="0"/>
              </a:rPr>
              <a:t>assessment </a:t>
            </a:r>
            <a:r>
              <a:rPr lang="en-ZA" altLang="en-US" sz="2400" dirty="0" smtClean="0">
                <a:latin typeface="Century Gothic" pitchFamily="34" charset="0"/>
              </a:rPr>
              <a:t>(SBA) requirements</a:t>
            </a:r>
            <a:endParaRPr lang="en-ZA" altLang="en-US" sz="2400" dirty="0">
              <a:latin typeface="Century Gothic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  <a:defRPr/>
            </a:pPr>
            <a:r>
              <a:rPr lang="en-ZA" altLang="en-US" sz="2400" dirty="0" smtClean="0">
                <a:latin typeface="Century Gothic" pitchFamily="34" charset="0"/>
              </a:rPr>
              <a:t>Fundamentals- Language</a:t>
            </a:r>
            <a:r>
              <a:rPr lang="en-ZA" altLang="en-US" sz="2400" dirty="0">
                <a:latin typeface="Century Gothic" pitchFamily="34" charset="0"/>
              </a:rPr>
              <a:t>, </a:t>
            </a:r>
            <a:r>
              <a:rPr lang="en-ZA" altLang="en-US" sz="2400" dirty="0" smtClean="0">
                <a:latin typeface="Century Gothic" pitchFamily="34" charset="0"/>
              </a:rPr>
              <a:t>maths/ML</a:t>
            </a:r>
            <a:endParaRPr lang="en-ZA" altLang="en-US" sz="2400" dirty="0">
              <a:latin typeface="Century Gothic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  <a:defRPr/>
            </a:pPr>
            <a:r>
              <a:rPr lang="en-ZA" altLang="en-US" sz="2400" dirty="0" smtClean="0">
                <a:latin typeface="Century Gothic" pitchFamily="34" charset="0"/>
              </a:rPr>
              <a:t> pathways-Senior Certificate/ TVET(N(V)C)</a:t>
            </a:r>
          </a:p>
          <a:p>
            <a:pPr marL="457200" indent="-457200">
              <a:lnSpc>
                <a:spcPct val="150000"/>
              </a:lnSpc>
              <a:buFont typeface="+mj-lt"/>
              <a:buAutoNum type="alphaLcParenR"/>
              <a:defRPr/>
            </a:pPr>
            <a:r>
              <a:rPr lang="en-ZA" sz="2400" dirty="0" smtClean="0">
                <a:latin typeface="Century Gothic" pitchFamily="34" charset="0"/>
              </a:rPr>
              <a:t>Assessment in June and November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439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229600" cy="5232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ZA" sz="2800" b="1" dirty="0" smtClean="0"/>
              <a:t>THE SENIOR CERTIFICATE </a:t>
            </a:r>
            <a:endParaRPr lang="en-ZA" sz="2800" b="1" dirty="0"/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577850" y="142875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lvl="2" indent="-368300" algn="ctr"/>
            <a:endParaRPr lang="en-ZA" sz="2400" b="1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1005D-338E-4963-BC34-4254DC2E572A}" type="slidenum">
              <a:rPr lang="en-ZA" smtClean="0"/>
              <a:pPr>
                <a:defRPr/>
              </a:pPr>
              <a:t>7</a:t>
            </a:fld>
            <a:endParaRPr lang="en-ZA" dirty="0"/>
          </a:p>
        </p:txBody>
      </p:sp>
      <p:sp>
        <p:nvSpPr>
          <p:cNvPr id="2" name="Rectangle 1"/>
          <p:cNvSpPr/>
          <p:nvPr/>
        </p:nvSpPr>
        <p:spPr>
          <a:xfrm>
            <a:off x="457200" y="1066801"/>
            <a:ext cx="815340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2175" indent="-892175" algn="just">
              <a:lnSpc>
                <a:spcPct val="150000"/>
              </a:lnSpc>
              <a:buFont typeface="Arial" charset="0"/>
              <a:buAutoNum type="alphaLcParenBoth"/>
              <a:tabLst>
                <a:tab pos="0" algn="l"/>
              </a:tabLst>
              <a:defRPr/>
            </a:pPr>
            <a:r>
              <a:rPr lang="en-GB" sz="2400" dirty="0">
                <a:latin typeface="Arial Narrow" pitchFamily="34" charset="0"/>
              </a:rPr>
              <a:t>The Senior Certificate </a:t>
            </a:r>
            <a:r>
              <a:rPr lang="en-GB" sz="2400" dirty="0" smtClean="0">
                <a:latin typeface="Arial Narrow" pitchFamily="34" charset="0"/>
              </a:rPr>
              <a:t>Qualification </a:t>
            </a:r>
            <a:r>
              <a:rPr lang="en-GB" sz="2400" dirty="0">
                <a:latin typeface="Arial Narrow" pitchFamily="34" charset="0"/>
              </a:rPr>
              <a:t>was </a:t>
            </a:r>
            <a:r>
              <a:rPr lang="en-GB" sz="2400" dirty="0" smtClean="0">
                <a:latin typeface="Arial Narrow" pitchFamily="34" charset="0"/>
              </a:rPr>
              <a:t>initially extended </a:t>
            </a:r>
            <a:r>
              <a:rPr lang="en-GB" sz="2400" dirty="0">
                <a:latin typeface="Arial Narrow" pitchFamily="34" charset="0"/>
              </a:rPr>
              <a:t>to cater for candidates that did not complete </a:t>
            </a:r>
            <a:r>
              <a:rPr lang="en-GB" sz="2400" dirty="0" smtClean="0">
                <a:latin typeface="Arial Narrow" pitchFamily="34" charset="0"/>
              </a:rPr>
              <a:t>the </a:t>
            </a:r>
            <a:r>
              <a:rPr lang="en-GB" sz="2400" dirty="0">
                <a:latin typeface="Arial Narrow" pitchFamily="34" charset="0"/>
              </a:rPr>
              <a:t>SC as at November 2007, </a:t>
            </a:r>
            <a:r>
              <a:rPr lang="en-GB" sz="2400" dirty="0" smtClean="0">
                <a:latin typeface="Arial Narrow" pitchFamily="34" charset="0"/>
              </a:rPr>
              <a:t>extension was granted until 2014</a:t>
            </a:r>
            <a:r>
              <a:rPr lang="en-GB" sz="2400" dirty="0">
                <a:latin typeface="Arial Narrow" pitchFamily="34" charset="0"/>
              </a:rPr>
              <a:t>.</a:t>
            </a:r>
          </a:p>
          <a:p>
            <a:pPr marL="892175" indent="-892175" algn="just">
              <a:lnSpc>
                <a:spcPct val="150000"/>
              </a:lnSpc>
              <a:buFont typeface="Arial" charset="0"/>
              <a:buAutoNum type="alphaLcParenBoth"/>
              <a:tabLst>
                <a:tab pos="0" algn="l"/>
              </a:tabLst>
              <a:defRPr/>
            </a:pPr>
            <a:r>
              <a:rPr lang="en-GB" sz="2400" dirty="0">
                <a:latin typeface="Arial Narrow" pitchFamily="34" charset="0"/>
              </a:rPr>
              <a:t>Intended initially to accommodate only SC candidates with partial credits.</a:t>
            </a:r>
          </a:p>
          <a:p>
            <a:pPr marL="914400" lvl="1" indent="-914400" algn="just">
              <a:lnSpc>
                <a:spcPct val="150000"/>
              </a:lnSpc>
              <a:buFont typeface="Arial" charset="0"/>
              <a:buAutoNum type="alphaLcParenBoth" startAt="2"/>
              <a:defRPr/>
            </a:pPr>
            <a:r>
              <a:rPr lang="en-GB" sz="2400" dirty="0" smtClean="0">
                <a:latin typeface="Arial Narrow" pitchFamily="34" charset="0"/>
              </a:rPr>
              <a:t>The </a:t>
            </a:r>
            <a:r>
              <a:rPr lang="en-GB" sz="2400" dirty="0">
                <a:latin typeface="Arial Narrow" pitchFamily="34" charset="0"/>
              </a:rPr>
              <a:t>admission requirements </a:t>
            </a:r>
            <a:r>
              <a:rPr lang="en-GB" sz="2400" dirty="0" smtClean="0">
                <a:latin typeface="Arial Narrow" pitchFamily="34" charset="0"/>
              </a:rPr>
              <a:t>were  </a:t>
            </a:r>
            <a:r>
              <a:rPr lang="en-GB" sz="2400" dirty="0">
                <a:latin typeface="Arial Narrow" pitchFamily="34" charset="0"/>
              </a:rPr>
              <a:t>extended to include adults who are</a:t>
            </a:r>
            <a:r>
              <a:rPr lang="en-GB" sz="2400" dirty="0" smtClean="0">
                <a:latin typeface="Arial Narrow" pitchFamily="34" charset="0"/>
              </a:rPr>
              <a:t>: </a:t>
            </a:r>
          </a:p>
          <a:p>
            <a:pPr marL="1257300" lvl="3" indent="-342900" algn="just">
              <a:lnSpc>
                <a:spcPct val="150000"/>
              </a:lnSpc>
              <a:buFont typeface="Arial"/>
              <a:buChar char="•"/>
              <a:defRPr/>
            </a:pPr>
            <a:r>
              <a:rPr lang="en-GB" sz="2400" dirty="0" smtClean="0">
                <a:latin typeface="Arial Narrow" pitchFamily="34" charset="0"/>
              </a:rPr>
              <a:t>21 </a:t>
            </a:r>
            <a:r>
              <a:rPr lang="en-GB" sz="2400" dirty="0">
                <a:latin typeface="Arial Narrow" pitchFamily="34" charset="0"/>
              </a:rPr>
              <a:t>years and older, with no SC credits, provided </a:t>
            </a:r>
            <a:r>
              <a:rPr lang="en-GB" sz="2400" dirty="0" smtClean="0">
                <a:latin typeface="Arial Narrow" pitchFamily="34" charset="0"/>
              </a:rPr>
              <a:t>they </a:t>
            </a:r>
            <a:r>
              <a:rPr lang="en-GB" sz="2400" dirty="0">
                <a:latin typeface="Arial Narrow" pitchFamily="34" charset="0"/>
              </a:rPr>
              <a:t>have an ABET Level IV or Grade 9.</a:t>
            </a:r>
            <a:r>
              <a:rPr lang="en-GB" sz="2800" dirty="0">
                <a:latin typeface="Arial Narrow" pitchFamily="34" charset="0"/>
              </a:rPr>
              <a:t>	</a:t>
            </a:r>
            <a:endParaRPr lang="en-GB" sz="2800" dirty="0"/>
          </a:p>
          <a:p>
            <a:r>
              <a:rPr lang="en-ZA" sz="2800" dirty="0" smtClean="0"/>
              <a:t>.</a:t>
            </a:r>
            <a:r>
              <a:rPr lang="en-GB" sz="2800" dirty="0" smtClean="0"/>
              <a:t> </a:t>
            </a:r>
            <a:endParaRPr lang="en-US" sz="2800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131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5240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81000" y="228600"/>
            <a:ext cx="8229600" cy="5232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DEVELOPMENTS IN 2014</a:t>
            </a:r>
            <a:endParaRPr lang="en-US" sz="2800" dirty="0"/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577850" y="142875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lvl="2" indent="-368300" algn="ctr"/>
            <a:endParaRPr lang="en-ZA" sz="2400" b="1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457200" y="762000"/>
            <a:ext cx="8229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2438" indent="-452438" defTabSz="606425">
              <a:lnSpc>
                <a:spcPct val="150000"/>
              </a:lnSpc>
              <a:buFont typeface="Arial" charset="0"/>
              <a:buNone/>
            </a:pPr>
            <a:r>
              <a:rPr lang="en-US" sz="2400" b="1" dirty="0">
                <a:latin typeface="Arial Narrow" charset="0"/>
              </a:rPr>
              <a:t>Ministers of Basic Education and Higher Education and Training have approved:</a:t>
            </a:r>
          </a:p>
          <a:p>
            <a:pPr marL="452438" indent="-452438" defTabSz="606425">
              <a:lnSpc>
                <a:spcPct val="150000"/>
              </a:lnSpc>
              <a:buFont typeface="Arial" charset="0"/>
              <a:buNone/>
            </a:pPr>
            <a:r>
              <a:rPr lang="en-US" sz="2400" dirty="0">
                <a:latin typeface="Arial Narrow" charset="0"/>
              </a:rPr>
              <a:t>	(a)	 the </a:t>
            </a:r>
            <a:r>
              <a:rPr lang="en-US" sz="2400" dirty="0" smtClean="0">
                <a:latin typeface="Arial Narrow" charset="0"/>
              </a:rPr>
              <a:t>continuation </a:t>
            </a:r>
            <a:r>
              <a:rPr lang="en-US" sz="2400" dirty="0">
                <a:latin typeface="Arial Narrow" charset="0"/>
              </a:rPr>
              <a:t>of the SC, post </a:t>
            </a:r>
            <a:r>
              <a:rPr lang="en-US" sz="2400" dirty="0" smtClean="0">
                <a:latin typeface="Arial Narrow" charset="0"/>
              </a:rPr>
              <a:t>2014 (</a:t>
            </a:r>
            <a:r>
              <a:rPr lang="en-US" sz="2400" dirty="0" err="1" smtClean="0">
                <a:latin typeface="Arial Narrow" charset="0"/>
              </a:rPr>
              <a:t>Gazetted</a:t>
            </a:r>
            <a:r>
              <a:rPr lang="en-US" sz="2400" dirty="0" smtClean="0">
                <a:latin typeface="Arial Narrow" charset="0"/>
              </a:rPr>
              <a:t> August 2014)</a:t>
            </a:r>
            <a:endParaRPr lang="en-US" sz="2400" dirty="0">
              <a:latin typeface="Arial Narrow" charset="0"/>
            </a:endParaRPr>
          </a:p>
          <a:p>
            <a:pPr marL="452438" indent="-452438" defTabSz="606425">
              <a:lnSpc>
                <a:spcPct val="150000"/>
              </a:lnSpc>
              <a:buFont typeface="Arial" charset="0"/>
              <a:buNone/>
            </a:pPr>
            <a:r>
              <a:rPr lang="en-US" sz="2400" dirty="0">
                <a:latin typeface="Arial Narrow" charset="0"/>
              </a:rPr>
              <a:t>	(b)	in a re-structured format, </a:t>
            </a:r>
            <a:r>
              <a:rPr lang="en-US" sz="2400" dirty="0" smtClean="0">
                <a:latin typeface="Arial Narrow" charset="0"/>
              </a:rPr>
              <a:t>review of subjects-adaptation to caps</a:t>
            </a:r>
            <a:endParaRPr lang="en-US" sz="2400" dirty="0">
              <a:latin typeface="Arial Narrow" charset="0"/>
            </a:endParaRPr>
          </a:p>
          <a:p>
            <a:pPr marL="452438" indent="-452438" defTabSz="606425">
              <a:lnSpc>
                <a:spcPct val="150000"/>
              </a:lnSpc>
              <a:buFont typeface="Arial" charset="0"/>
              <a:buNone/>
            </a:pPr>
            <a:r>
              <a:rPr lang="en-US" sz="2400" dirty="0">
                <a:latin typeface="Arial Narrow" charset="0"/>
              </a:rPr>
              <a:t>	</a:t>
            </a:r>
          </a:p>
          <a:p>
            <a:pPr marL="452438" indent="-452438" defTabSz="606425">
              <a:lnSpc>
                <a:spcPct val="150000"/>
              </a:lnSpc>
              <a:buFont typeface="Arial" charset="0"/>
              <a:buNone/>
            </a:pPr>
            <a:r>
              <a:rPr lang="en-US" sz="2400" dirty="0">
                <a:latin typeface="Arial Narrow" charset="0"/>
              </a:rPr>
              <a:t>	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1005D-338E-4963-BC34-4254DC2E572A}" type="slidenum">
              <a:rPr lang="en-ZA" smtClean="0"/>
              <a:pPr>
                <a:defRPr/>
              </a:pPr>
              <a:t>8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4558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457200"/>
            <a:ext cx="8229600" cy="523220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THE STRUCTURE OF THE SENIOR CERTIFICATE</a:t>
            </a:r>
            <a:endParaRPr lang="en-US" sz="2800" b="1" dirty="0"/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577850" y="142875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22313" lvl="2" indent="-368300" algn="ctr"/>
            <a:endParaRPr lang="en-ZA" sz="2400" b="1"/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457200" y="1066800"/>
            <a:ext cx="82296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93763" indent="357188">
              <a:lnSpc>
                <a:spcPct val="12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n-US" sz="2400" dirty="0">
                <a:latin typeface="Arial Narrow" pitchFamily="34" charset="0"/>
              </a:rPr>
              <a:t>	</a:t>
            </a:r>
          </a:p>
          <a:p>
            <a:pPr marL="1885950" indent="-1522413">
              <a:lnSpc>
                <a:spcPct val="120000"/>
              </a:lnSpc>
              <a:buFont typeface="Arial" charset="0"/>
              <a:buNone/>
              <a:tabLst>
                <a:tab pos="892175" algn="l"/>
              </a:tabLst>
              <a:defRPr/>
            </a:pPr>
            <a:r>
              <a:rPr lang="en-US" sz="2400" b="1" dirty="0" smtClean="0">
                <a:latin typeface="Arial Narrow" pitchFamily="34" charset="0"/>
              </a:rPr>
              <a:t>Entrance </a:t>
            </a:r>
            <a:r>
              <a:rPr lang="en-US" sz="2400" b="1" dirty="0">
                <a:latin typeface="Arial Narrow" pitchFamily="34" charset="0"/>
              </a:rPr>
              <a:t>requirements</a:t>
            </a:r>
          </a:p>
          <a:p>
            <a:pPr marL="1255713" indent="-363538">
              <a:lnSpc>
                <a:spcPct val="120000"/>
              </a:lnSpc>
              <a:spcBef>
                <a:spcPts val="0"/>
              </a:spcBef>
              <a:buFont typeface="Arial"/>
              <a:buChar char="•"/>
              <a:tabLst>
                <a:tab pos="2243138" algn="l"/>
              </a:tabLst>
              <a:defRPr/>
            </a:pPr>
            <a:r>
              <a:rPr lang="en-US" sz="2400" dirty="0">
                <a:latin typeface="Arial Narrow" pitchFamily="34" charset="0"/>
              </a:rPr>
              <a:t>Adult learners who are 21 years and older who have  completed </a:t>
            </a:r>
            <a:r>
              <a:rPr lang="en-US" sz="2400" dirty="0" smtClean="0">
                <a:latin typeface="Arial Narrow" pitchFamily="34" charset="0"/>
              </a:rPr>
              <a:t>GETC </a:t>
            </a:r>
            <a:r>
              <a:rPr lang="en-US" sz="2400" dirty="0">
                <a:latin typeface="Arial Narrow" pitchFamily="34" charset="0"/>
              </a:rPr>
              <a:t>or equivalent qualification;</a:t>
            </a:r>
          </a:p>
          <a:p>
            <a:pPr marL="1255713" indent="-363538">
              <a:lnSpc>
                <a:spcPct val="120000"/>
              </a:lnSpc>
              <a:spcBef>
                <a:spcPts val="0"/>
              </a:spcBef>
              <a:buFont typeface="Arial"/>
              <a:buChar char="•"/>
              <a:tabLst>
                <a:tab pos="2243138" algn="l"/>
              </a:tabLst>
              <a:defRPr/>
            </a:pPr>
            <a:r>
              <a:rPr lang="en-US" sz="2400" dirty="0">
                <a:latin typeface="Arial Narrow" pitchFamily="34" charset="0"/>
              </a:rPr>
              <a:t>Adult learners who are 21 years and older with an incomplete SC qualification; and</a:t>
            </a:r>
          </a:p>
          <a:p>
            <a:pPr marL="1255713" indent="-363538">
              <a:lnSpc>
                <a:spcPct val="120000"/>
              </a:lnSpc>
              <a:spcBef>
                <a:spcPts val="0"/>
              </a:spcBef>
              <a:buFont typeface="Arial"/>
              <a:buChar char="•"/>
              <a:tabLst>
                <a:tab pos="2243138" algn="l"/>
              </a:tabLst>
              <a:defRPr/>
            </a:pPr>
            <a:r>
              <a:rPr lang="en-US" sz="2400" dirty="0">
                <a:latin typeface="Arial Narrow" pitchFamily="34" charset="0"/>
              </a:rPr>
              <a:t>NSC repeaters and part-time candidates who were not successful in obtaining a NSC post the expiry date of the shelf life of SBA</a:t>
            </a:r>
            <a:r>
              <a:rPr lang="en-US" sz="2400" dirty="0" smtClean="0">
                <a:latin typeface="Arial Narrow" pitchFamily="34" charset="0"/>
              </a:rPr>
              <a:t>.</a:t>
            </a:r>
            <a:endParaRPr lang="en-US" sz="24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1005D-338E-4963-BC34-4254DC2E572A}" type="slidenum">
              <a:rPr lang="en-ZA" smtClean="0"/>
              <a:pPr>
                <a:defRPr/>
              </a:pPr>
              <a:t>9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0851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617</Words>
  <Application>Microsoft Office PowerPoint</Application>
  <PresentationFormat>On-screen Show (4:3)</PresentationFormat>
  <Paragraphs>193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    Information sharing session: Career Development Services and Open Learning CET Programmes GETC, Senior Certificate and National Senior Certificate for Adults   29 October 2015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Diale.D</dc:creator>
  <cp:lastModifiedBy>Kala.N</cp:lastModifiedBy>
  <cp:revision>151</cp:revision>
  <cp:lastPrinted>2015-10-29T06:36:20Z</cp:lastPrinted>
  <dcterms:created xsi:type="dcterms:W3CDTF">2014-02-26T13:07:58Z</dcterms:created>
  <dcterms:modified xsi:type="dcterms:W3CDTF">2016-12-08T11:59:24Z</dcterms:modified>
</cp:coreProperties>
</file>